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50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Corsiva"/>
      <p:regular r:id="rId50"/>
      <p:bold r:id="rId51"/>
      <p:italic r:id="rId52"/>
      <p:boldItalic r:id="rId53"/>
    </p:embeddedFont>
    <p:embeddedFont>
      <p:font typeface="Garamond"/>
      <p:regular r:id="rId54"/>
      <p:bold r:id="rId55"/>
      <p:italic r:id="rId56"/>
      <p:boldItalic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Bodoni"/>
      <p:regular r:id="rId66"/>
      <p:bold r:id="rId67"/>
      <p:italic r:id="rId68"/>
      <p:boldItalic r:id="rId69"/>
    </p:embeddedFont>
    <p:embeddedFont>
      <p:font typeface="Libre Baskerville"/>
      <p:regular r:id="rId70"/>
      <p:bold r:id="rId71"/>
      <p:italic r:id="rId72"/>
    </p:embeddedFont>
    <p:embeddedFont>
      <p:font typeface="Helvetica Neue"/>
      <p:regular r:id="rId73"/>
      <p:bold r:id="rId74"/>
      <p:italic r:id="rId75"/>
      <p:boldItalic r:id="rId76"/>
    </p:embeddedFont>
    <p:embeddedFont>
      <p:font typeface="Gill Sans"/>
      <p:regular r:id="rId77"/>
      <p:bold r:id="rId78"/>
    </p:embeddedFont>
    <p:embeddedFont>
      <p:font typeface="Merriweather"/>
      <p:regular r:id="rId79"/>
      <p:bold r:id="rId80"/>
      <p:italic r:id="rId81"/>
      <p:boldItalic r:id="rId82"/>
    </p:embeddedFont>
    <p:embeddedFont>
      <p:font typeface="Century Gothic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7" roundtripDataSignature="AMtx7miMxNfGkQAQZR3OMpdEv45nzLfy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CenturyGothic-bold.fntdata"/><Relationship Id="rId83" Type="http://schemas.openxmlformats.org/officeDocument/2006/relationships/font" Target="fonts/CenturyGothic-regular.fntdata"/><Relationship Id="rId42" Type="http://schemas.openxmlformats.org/officeDocument/2006/relationships/slide" Target="slides/slide35.xml"/><Relationship Id="rId86" Type="http://schemas.openxmlformats.org/officeDocument/2006/relationships/font" Target="fonts/CenturyGothic-boldItalic.fntdata"/><Relationship Id="rId41" Type="http://schemas.openxmlformats.org/officeDocument/2006/relationships/slide" Target="slides/slide34.xml"/><Relationship Id="rId85" Type="http://schemas.openxmlformats.org/officeDocument/2006/relationships/font" Target="fonts/CenturyGothic-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customschemas.google.com/relationships/presentationmetadata" Target="meta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Merriweather-bold.fntdata"/><Relationship Id="rId82" Type="http://schemas.openxmlformats.org/officeDocument/2006/relationships/font" Target="fonts/Merriweather-boldItalic.fntdata"/><Relationship Id="rId81" Type="http://schemas.openxmlformats.org/officeDocument/2006/relationships/font" Target="fonts/Merriweather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HelveticaNeue-regular.fntdata"/><Relationship Id="rId72" Type="http://schemas.openxmlformats.org/officeDocument/2006/relationships/font" Target="fonts/LibreBaskerville-italic.fntdata"/><Relationship Id="rId31" Type="http://schemas.openxmlformats.org/officeDocument/2006/relationships/slide" Target="slides/slide24.xml"/><Relationship Id="rId75" Type="http://schemas.openxmlformats.org/officeDocument/2006/relationships/font" Target="fonts/HelveticaNeue-italic.fntdata"/><Relationship Id="rId30" Type="http://schemas.openxmlformats.org/officeDocument/2006/relationships/slide" Target="slides/slide23.xml"/><Relationship Id="rId74" Type="http://schemas.openxmlformats.org/officeDocument/2006/relationships/font" Target="fonts/HelveticaNeue-bold.fntdata"/><Relationship Id="rId33" Type="http://schemas.openxmlformats.org/officeDocument/2006/relationships/slide" Target="slides/slide26.xml"/><Relationship Id="rId77" Type="http://schemas.openxmlformats.org/officeDocument/2006/relationships/font" Target="fonts/GillSans-regular.fntdata"/><Relationship Id="rId32" Type="http://schemas.openxmlformats.org/officeDocument/2006/relationships/slide" Target="slides/slide25.xml"/><Relationship Id="rId76" Type="http://schemas.openxmlformats.org/officeDocument/2006/relationships/font" Target="fonts/HelveticaNeue-boldItalic.fntdata"/><Relationship Id="rId35" Type="http://schemas.openxmlformats.org/officeDocument/2006/relationships/slide" Target="slides/slide28.xml"/><Relationship Id="rId79" Type="http://schemas.openxmlformats.org/officeDocument/2006/relationships/font" Target="fonts/Merriweather-regular.fntdata"/><Relationship Id="rId34" Type="http://schemas.openxmlformats.org/officeDocument/2006/relationships/slide" Target="slides/slide27.xml"/><Relationship Id="rId78" Type="http://schemas.openxmlformats.org/officeDocument/2006/relationships/font" Target="fonts/GillSans-bold.fntdata"/><Relationship Id="rId71" Type="http://schemas.openxmlformats.org/officeDocument/2006/relationships/font" Target="fonts/LibreBaskerville-bold.fntdata"/><Relationship Id="rId70" Type="http://schemas.openxmlformats.org/officeDocument/2006/relationships/font" Target="fonts/LibreBaskerville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5.xml"/><Relationship Id="rId66" Type="http://schemas.openxmlformats.org/officeDocument/2006/relationships/font" Target="fonts/Bodoni-regular.fntdata"/><Relationship Id="rId21" Type="http://schemas.openxmlformats.org/officeDocument/2006/relationships/slide" Target="slides/slide14.xml"/><Relationship Id="rId65" Type="http://schemas.openxmlformats.org/officeDocument/2006/relationships/font" Target="fonts/Lato-boldItalic.fntdata"/><Relationship Id="rId24" Type="http://schemas.openxmlformats.org/officeDocument/2006/relationships/slide" Target="slides/slide17.xml"/><Relationship Id="rId68" Type="http://schemas.openxmlformats.org/officeDocument/2006/relationships/font" Target="fonts/Bodoni-italic.fntdata"/><Relationship Id="rId23" Type="http://schemas.openxmlformats.org/officeDocument/2006/relationships/slide" Target="slides/slide16.xml"/><Relationship Id="rId67" Type="http://schemas.openxmlformats.org/officeDocument/2006/relationships/font" Target="fonts/Bodoni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Bodoni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Corsiva-bold.fntdata"/><Relationship Id="rId50" Type="http://schemas.openxmlformats.org/officeDocument/2006/relationships/font" Target="fonts/Corsiva-regular.fntdata"/><Relationship Id="rId53" Type="http://schemas.openxmlformats.org/officeDocument/2006/relationships/font" Target="fonts/Corsiva-boldItalic.fntdata"/><Relationship Id="rId52" Type="http://schemas.openxmlformats.org/officeDocument/2006/relationships/font" Target="fonts/Corsiva-italic.fntdata"/><Relationship Id="rId11" Type="http://schemas.openxmlformats.org/officeDocument/2006/relationships/slide" Target="slides/slide4.xml"/><Relationship Id="rId55" Type="http://schemas.openxmlformats.org/officeDocument/2006/relationships/font" Target="fonts/Garamond-bold.fntdata"/><Relationship Id="rId10" Type="http://schemas.openxmlformats.org/officeDocument/2006/relationships/slide" Target="slides/slide3.xml"/><Relationship Id="rId54" Type="http://schemas.openxmlformats.org/officeDocument/2006/relationships/font" Target="fonts/Garamond-regular.fntdata"/><Relationship Id="rId13" Type="http://schemas.openxmlformats.org/officeDocument/2006/relationships/slide" Target="slides/slide6.xml"/><Relationship Id="rId57" Type="http://schemas.openxmlformats.org/officeDocument/2006/relationships/font" Target="fonts/Garamond-boldItalic.fntdata"/><Relationship Id="rId12" Type="http://schemas.openxmlformats.org/officeDocument/2006/relationships/slide" Target="slides/slide5.xml"/><Relationship Id="rId56" Type="http://schemas.openxmlformats.org/officeDocument/2006/relationships/font" Target="fonts/Garamond-italic.fntdata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 Reflection">
  <p:cSld name="Photo - Horizontal Reflec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6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7"/>
          <p:cNvSpPr txBox="1"/>
          <p:nvPr>
            <p:ph type="title"/>
          </p:nvPr>
        </p:nvSpPr>
        <p:spPr>
          <a:xfrm>
            <a:off x="446484" y="743396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5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" name="Google Shape;30;p87"/>
          <p:cNvSpPr txBox="1"/>
          <p:nvPr>
            <p:ph idx="1" type="body"/>
          </p:nvPr>
        </p:nvSpPr>
        <p:spPr>
          <a:xfrm>
            <a:off x="446484" y="2524869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indent="-520700" lvl="6" marL="32004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indent="-520700" lvl="7" marL="36576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indent="-520700" lvl="8" marL="41148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 Reflection">
  <p:cSld name="Photo - Vertical Reflec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8"/>
          <p:cNvSpPr txBox="1"/>
          <p:nvPr>
            <p:ph type="title"/>
          </p:nvPr>
        </p:nvSpPr>
        <p:spPr>
          <a:xfrm>
            <a:off x="446484" y="743396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45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3" name="Google Shape;33;p88"/>
          <p:cNvSpPr txBox="1"/>
          <p:nvPr>
            <p:ph idx="1" type="body"/>
          </p:nvPr>
        </p:nvSpPr>
        <p:spPr>
          <a:xfrm>
            <a:off x="446484" y="2524869"/>
            <a:ext cx="4125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Gill Sans"/>
              <a:buNone/>
              <a:defRPr b="0" i="0" sz="22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indent="-520700" lvl="6" marL="32004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indent="-520700" lvl="7" marL="36576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indent="-520700" lvl="8" marL="41148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9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6" name="Google Shape;36;p89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indent="-520700" lvl="6" marL="32004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indent="-520700" lvl="7" marL="36576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indent="-520700" lvl="8" marL="41148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Left">
  <p:cSld name="Title &amp; Bullets - Lef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9" name="Google Shape;39;p90"/>
          <p:cNvSpPr txBox="1"/>
          <p:nvPr>
            <p:ph idx="1" type="body"/>
          </p:nvPr>
        </p:nvSpPr>
        <p:spPr>
          <a:xfrm>
            <a:off x="892969" y="1460004"/>
            <a:ext cx="3545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indent="-520700" lvl="6" marL="32004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indent="-520700" lvl="7" marL="36576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indent="-520700" lvl="8" marL="41148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Right">
  <p:cSld name="Title &amp; Bullets - Righ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1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p91"/>
          <p:cNvSpPr txBox="1"/>
          <p:nvPr>
            <p:ph idx="1" type="body"/>
          </p:nvPr>
        </p:nvSpPr>
        <p:spPr>
          <a:xfrm>
            <a:off x="5464969" y="1460004"/>
            <a:ext cx="2786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indent="-520700" lvl="6" marL="32004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indent="-520700" lvl="7" marL="36576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indent="-520700" lvl="8" marL="41148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81" name="Google Shape;81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0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9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79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indent="-520700" lvl="1" marL="9144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indent="-520700" lvl="2" marL="13716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indent="-520700" lvl="3" marL="18288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indent="-520700" lvl="4" marL="22860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indent="-520700" lvl="6" marL="32004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indent="-520700" lvl="7" marL="36576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indent="-520700" lvl="8" marL="41148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2 Column">
  <p:cSld name="Title &amp; Bullets - 2 Colum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0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80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spcFirstLastPara="1" rIns="58925" wrap="square" tIns="58925">
            <a:noAutofit/>
          </a:bodyPr>
          <a:lstStyle>
            <a:lvl1pPr indent="-450850" lvl="0" marL="4572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500"/>
              <a:buFont typeface="Gill Sans"/>
              <a:buChar char="•"/>
              <a:defRPr b="0" i="0" sz="21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indent="-520700" lvl="6" marL="32004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indent="-520700" lvl="7" marL="36576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indent="-520700" lvl="8" marL="41148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1"/>
          <p:cNvSpPr txBox="1"/>
          <p:nvPr>
            <p:ph idx="1" type="body"/>
          </p:nvPr>
        </p:nvSpPr>
        <p:spPr>
          <a:xfrm>
            <a:off x="892969" y="669727"/>
            <a:ext cx="73581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indent="-520700" lvl="1" marL="914400" marR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indent="-520700" lvl="2" marL="1371600" marR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indent="-520700" lvl="3" marL="1828800" marR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indent="-520700" lvl="4" marL="2286000" marR="0" algn="l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indent="-520700" lvl="6" marL="32004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indent="-520700" lvl="7" marL="36576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indent="-520700" lvl="8" marL="4114800" marR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4600"/>
              <a:buFont typeface="Gill Sans"/>
              <a:buChar char="•"/>
              <a:defRPr b="0" i="0" sz="27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3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4"/>
          <p:cNvSpPr txBox="1"/>
          <p:nvPr>
            <p:ph type="title"/>
          </p:nvPr>
        </p:nvSpPr>
        <p:spPr>
          <a:xfrm>
            <a:off x="892969" y="1567160"/>
            <a:ext cx="73581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5"/>
          <p:cNvSpPr txBox="1"/>
          <p:nvPr>
            <p:ph type="title"/>
          </p:nvPr>
        </p:nvSpPr>
        <p:spPr>
          <a:xfrm>
            <a:off x="892969" y="3884414"/>
            <a:ext cx="73581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5400" u="none" cap="none" strike="noStrike"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75"/>
          <p:cNvSpPr txBox="1"/>
          <p:nvPr>
            <p:ph type="title"/>
          </p:nvPr>
        </p:nvSpPr>
        <p:spPr>
          <a:xfrm>
            <a:off x="892969" y="133945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5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75"/>
          <p:cNvSpPr txBox="1"/>
          <p:nvPr>
            <p:ph idx="1" type="body"/>
          </p:nvPr>
        </p:nvSpPr>
        <p:spPr>
          <a:xfrm>
            <a:off x="892969" y="1460004"/>
            <a:ext cx="73581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>
            <a:lvl1pPr indent="-5207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5207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520700" lvl="2" marL="1371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520700" lvl="3" marL="1828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520700" lvl="4" marL="22860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520700" lvl="5" marL="2743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520700" lvl="6" marL="3200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520700" lvl="7" marL="36576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520700" lvl="8" marL="41148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Gill Sans"/>
              <a:buChar char="•"/>
              <a:defRPr b="0" i="0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hyperlink" Target="https://www.sitepoint.com/principles-of-design-proximity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hyperlink" Target="https://www.printwand.com/blog/basic-alignment-principles-in-graphic-design-with-example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VQhHX5zpC-U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99designs.com/blog/creative-inspiration/famous-logos-made-with-helvetica/" TargetMode="External"/><Relationship Id="rId4" Type="http://schemas.openxmlformats.org/officeDocument/2006/relationships/hyperlink" Target="https://vimeo.com/ondemand/helvetica3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-35725" y="1241974"/>
            <a:ext cx="92154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Graphic design</a:t>
            </a:r>
            <a:endParaRPr b="1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fundamentals</a:t>
            </a:r>
            <a:endParaRPr b="1" i="0" sz="48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1093" y="1989981"/>
            <a:ext cx="91440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47916"/>
              </a:lnSpc>
              <a:spcBef>
                <a:spcPts val="0"/>
              </a:spcBef>
              <a:spcAft>
                <a:spcPts val="0"/>
              </a:spcAft>
              <a:buClr>
                <a:srgbClr val="94E3FE"/>
              </a:buClr>
              <a:buSzPts val="3100"/>
              <a:buFont typeface="Montserrat"/>
              <a:buNone/>
            </a:pPr>
            <a:r>
              <a:t/>
            </a:r>
            <a:endParaRPr b="0" i="0" sz="3600" u="none" cap="none" strike="noStrike">
              <a:solidFill>
                <a:srgbClr val="26AD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"/>
          <p:cNvCxnSpPr/>
          <p:nvPr/>
        </p:nvCxnSpPr>
        <p:spPr>
          <a:xfrm>
            <a:off x="1834641" y="2571758"/>
            <a:ext cx="54747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95" name="Google Shape;95;p1"/>
          <p:cNvSpPr/>
          <p:nvPr/>
        </p:nvSpPr>
        <p:spPr>
          <a:xfrm>
            <a:off x="2074275" y="2880725"/>
            <a:ext cx="5038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design intro for visual journalists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/>
          <p:nvPr/>
        </p:nvSpPr>
        <p:spPr>
          <a:xfrm>
            <a:off x="2607469" y="442020"/>
            <a:ext cx="3884400" cy="3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3786188" y="3408908"/>
            <a:ext cx="5536500" cy="17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600" y="64575"/>
            <a:ext cx="46977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4050" y="152400"/>
            <a:ext cx="17631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650" y="167825"/>
            <a:ext cx="3276895" cy="463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448" y="167825"/>
            <a:ext cx="3272327" cy="46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7062350" y="4879825"/>
            <a:ext cx="12918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Credit: Site Point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>
            <a:off x="2607469" y="442020"/>
            <a:ext cx="3884400" cy="3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1571151" y="170775"/>
            <a:ext cx="62361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proximity to reduce the number of elements on a page and imply cohesion.</a:t>
            </a:r>
            <a:endParaRPr b="0" i="1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3982641" y="3408908"/>
            <a:ext cx="5340000" cy="17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093" y="321469"/>
            <a:ext cx="5733000" cy="48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2607469" y="442020"/>
            <a:ext cx="3884400" cy="3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2268930" y="177478"/>
            <a:ext cx="49560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Don’t be afraid of white space.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4000500" y="3408908"/>
            <a:ext cx="5322000" cy="17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773" y="440886"/>
            <a:ext cx="4777500" cy="45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>
            <a:off x="286539" y="405185"/>
            <a:ext cx="4384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Alignment</a:t>
            </a:r>
            <a:endParaRPr b="1" i="0" sz="9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277609" y="1060624"/>
            <a:ext cx="72153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to create unity between elements and organize the page</a:t>
            </a:r>
            <a:r>
              <a:rPr b="0" i="0" lang="en" sz="2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2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622900" y="2711650"/>
            <a:ext cx="68097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Nothing should be placed on the page arbitrarily.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Every item should have a visual connection with something else on the page.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183" y="815124"/>
            <a:ext cx="4875600" cy="4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>
            <a:off x="286539" y="252785"/>
            <a:ext cx="4384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Alignment</a:t>
            </a:r>
            <a:endParaRPr b="1" i="0" sz="9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249" y="1312677"/>
            <a:ext cx="4143600" cy="17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3453" y="1312677"/>
            <a:ext cx="4143600" cy="17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1325" y="1003025"/>
            <a:ext cx="395287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750" y="745025"/>
            <a:ext cx="30956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1274126" y="1715925"/>
            <a:ext cx="6842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Graphics/graphic design =</a:t>
            </a:r>
            <a:endParaRPr b="1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visual communications</a:t>
            </a:r>
            <a:endParaRPr b="1" i="0" sz="36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397243" y="2930803"/>
            <a:ext cx="52260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Graphic design is deliberate and considered. 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is designed.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5250" y="957675"/>
            <a:ext cx="5240625" cy="31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875400" cy="17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5475" y="1877650"/>
            <a:ext cx="5067300" cy="287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350" y="871538"/>
            <a:ext cx="571500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6833750" y="4727425"/>
            <a:ext cx="15753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Credit: PrintWand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/>
          <p:nvPr/>
        </p:nvSpPr>
        <p:spPr>
          <a:xfrm>
            <a:off x="277609" y="1238101"/>
            <a:ext cx="7215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A few rules.</a:t>
            </a:r>
            <a:endParaRPr b="1" i="0" sz="24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622902" y="2045275"/>
            <a:ext cx="70389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Be conscious of where you place elements on a page.  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Every element should be aligned with other elements.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Avoid using more than one text alignment per page.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Do not use centered text except where appropriate.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286539" y="405185"/>
            <a:ext cx="4384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Alignment</a:t>
            </a:r>
            <a:endParaRPr b="1" i="0" sz="9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/>
          <p:nvPr/>
        </p:nvSpPr>
        <p:spPr>
          <a:xfrm>
            <a:off x="286539" y="405185"/>
            <a:ext cx="4384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Repetition</a:t>
            </a:r>
            <a:endParaRPr b="1" i="0" sz="9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277599" y="1460000"/>
            <a:ext cx="8340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to create </a:t>
            </a:r>
            <a:r>
              <a:rPr b="1" i="0" lang="en" sz="24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consistency</a:t>
            </a: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(unity) and visual interest.  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497273" y="2318975"/>
            <a:ext cx="82677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Repeat aspects of the design throughout the entire piece.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Repeat a bold font, a line, a bullet, color or other design element.  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Use to tie together elements on a page or to create unify in a multipage document.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/>
          <p:nvPr/>
        </p:nvSpPr>
        <p:spPr>
          <a:xfrm>
            <a:off x="2607469" y="442020"/>
            <a:ext cx="3884400" cy="3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3911203" y="3408908"/>
            <a:ext cx="5411400" cy="17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2072475" y="291325"/>
            <a:ext cx="55932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repetition to tie together physical elements with your brand: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0219" y="575965"/>
            <a:ext cx="4464900" cy="44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3911203" y="3408908"/>
            <a:ext cx="5411400" cy="17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420484" y="430337"/>
            <a:ext cx="4956000" cy="1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repetition to tie together elements of a package:</a:t>
            </a:r>
            <a:endParaRPr b="0" i="0" sz="12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047" y="904131"/>
            <a:ext cx="3522900" cy="35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8180" y="1767727"/>
            <a:ext cx="3303900" cy="17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430009" y="552301"/>
            <a:ext cx="7215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Unity</a:t>
            </a:r>
            <a:endParaRPr b="1" i="0" sz="30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802074" y="2670725"/>
            <a:ext cx="6858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make all elements on the page appear to be unified, connected and interrelated, there needs to be some visual tie between the separate elements. </a:t>
            </a:r>
            <a:r>
              <a:rPr b="1" i="0" lang="en" sz="18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Accomplish unity by applying design fundamentals: contrast, repetition, alignment and proximity.</a:t>
            </a:r>
            <a:endParaRPr b="1" i="0" sz="18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What is unity?</a:t>
            </a:r>
            <a:r>
              <a:rPr b="1" i="0" lang="en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(video)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/>
          <p:nvPr/>
        </p:nvSpPr>
        <p:spPr>
          <a:xfrm>
            <a:off x="1115809" y="909042"/>
            <a:ext cx="7215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will discuss type in </a:t>
            </a:r>
            <a:r>
              <a:rPr b="0" i="0" lang="en" sz="2400" u="none" cap="none" strike="noStrike">
                <a:solidFill>
                  <a:srgbClr val="0094C3"/>
                </a:solidFill>
                <a:latin typeface="Montserrat"/>
                <a:ea typeface="Montserrat"/>
                <a:cs typeface="Montserrat"/>
                <a:sym typeface="Montserrat"/>
              </a:rPr>
              <a:t>2 main categories</a:t>
            </a:r>
            <a:endParaRPr b="1" i="0" sz="2400" u="none" cap="none" strike="noStrike">
              <a:solidFill>
                <a:srgbClr val="0094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1537290" y="1988269"/>
            <a:ext cx="58221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Bodoni"/>
                <a:ea typeface="Bodoni"/>
                <a:cs typeface="Bodoni"/>
                <a:sym typeface="Bodoni"/>
              </a:rPr>
              <a:t>Serif</a:t>
            </a:r>
            <a:endParaRPr b="0" i="0" sz="3600" u="none" cap="none" strike="noStrike">
              <a:solidFill>
                <a:srgbClr val="FFFFFF"/>
              </a:solidFill>
              <a:latin typeface="Bodoni"/>
              <a:ea typeface="Bodoni"/>
              <a:cs typeface="Bodoni"/>
              <a:sym typeface="Bodoni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Sans-serif</a:t>
            </a:r>
            <a:endParaRPr b="0" i="0" sz="3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/>
        </p:nvSpPr>
        <p:spPr>
          <a:xfrm>
            <a:off x="3130625" y="355128"/>
            <a:ext cx="26901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Serif 18-point</a:t>
            </a:r>
            <a:endParaRPr b="0" i="0" sz="27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Serif 18-point italic</a:t>
            </a:r>
            <a:endParaRPr b="0" i="0" sz="27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Serif 18-point bold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3076007" y="1843050"/>
            <a:ext cx="25098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Sans serif 24-point</a:t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Sans serif 24-point italic</a:t>
            </a:r>
            <a:endParaRPr b="0" i="0" sz="15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Sans serif 24-point bold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3098922" y="3089800"/>
            <a:ext cx="512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Corsiva"/>
                <a:ea typeface="Corsiva"/>
                <a:cs typeface="Corsiva"/>
                <a:sym typeface="Corsiva"/>
              </a:rPr>
              <a:t>Script type</a:t>
            </a:r>
            <a:endParaRPr b="0" i="0" sz="2400" u="none" cap="none" strike="noStrike">
              <a:solidFill>
                <a:srgbClr val="FFFFFF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3092031" y="3614257"/>
            <a:ext cx="5143500" cy="12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Display / decorative type</a:t>
            </a:r>
            <a:endParaRPr b="0" i="0" sz="1800" u="none" cap="none" strike="noStrike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743750" y="1150225"/>
            <a:ext cx="7337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Four </a:t>
            </a:r>
            <a:r>
              <a:rPr b="1" i="0" lang="en" sz="30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basic principles</a:t>
            </a:r>
            <a:r>
              <a:rPr b="1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of design:</a:t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1743269" y="2249537"/>
            <a:ext cx="58221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Contrast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Repetition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Alignment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Proximity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/>
          <p:nvPr/>
        </p:nvSpPr>
        <p:spPr>
          <a:xfrm>
            <a:off x="1115809" y="756642"/>
            <a:ext cx="7215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94C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Serif fonts</a:t>
            </a:r>
            <a:endParaRPr b="0" i="0" sz="2400" u="none" cap="none" strike="noStrike">
              <a:solidFill>
                <a:srgbClr val="0094C3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4" name="Google Shape;284;p38"/>
          <p:cNvSpPr txBox="1"/>
          <p:nvPr/>
        </p:nvSpPr>
        <p:spPr>
          <a:xfrm>
            <a:off x="1753950" y="1354075"/>
            <a:ext cx="514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Baskerville</a:t>
            </a:r>
            <a:endParaRPr b="0" i="0" sz="3000" u="none" cap="none" strike="noStrike">
              <a:solidFill>
                <a:srgbClr val="FFFFF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Bodoni"/>
                <a:ea typeface="Bodoni"/>
                <a:cs typeface="Bodoni"/>
                <a:sym typeface="Bodoni"/>
              </a:rPr>
              <a:t>Bodoni</a:t>
            </a:r>
            <a:endParaRPr b="0" i="0" sz="3000" u="none" cap="none" strike="noStrike">
              <a:solidFill>
                <a:srgbClr val="FFFFFF"/>
              </a:solidFill>
              <a:latin typeface="Bodoni"/>
              <a:ea typeface="Bodoni"/>
              <a:cs typeface="Bodoni"/>
              <a:sym typeface="Bodon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Merriweather</a:t>
            </a:r>
            <a:endParaRPr i="0" sz="30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Georgia</a:t>
            </a:r>
            <a:endParaRPr b="0" i="0" sz="30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Times</a:t>
            </a:r>
            <a:endParaRPr b="0" i="0" sz="3000" u="none" cap="none" strike="noStrike">
              <a:solidFill>
                <a:srgbClr val="FFFFFF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Garamond</a:t>
            </a:r>
            <a:endParaRPr b="0" i="0" sz="3000" u="none" cap="none" strike="noStrike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6759900" y="1743275"/>
            <a:ext cx="14583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</a:t>
            </a:r>
            <a:endParaRPr sz="9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/>
          <p:nvPr/>
        </p:nvSpPr>
        <p:spPr>
          <a:xfrm>
            <a:off x="1115809" y="604242"/>
            <a:ext cx="7215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94C3"/>
                </a:solidFill>
                <a:latin typeface="Montserrat"/>
                <a:ea typeface="Montserrat"/>
                <a:cs typeface="Montserrat"/>
                <a:sym typeface="Montserrat"/>
              </a:rPr>
              <a:t>Sans-serif fonts</a:t>
            </a:r>
            <a:endParaRPr b="0" i="0" sz="2400" u="none" cap="none" strike="noStrike">
              <a:solidFill>
                <a:srgbClr val="0094C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753950" y="1354075"/>
            <a:ext cx="514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Helvetica</a:t>
            </a:r>
            <a:endParaRPr b="0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Verdana</a:t>
            </a:r>
            <a:endParaRPr b="0" i="0" sz="3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Gill Sans</a:t>
            </a:r>
            <a:endParaRPr b="0" i="0" sz="30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Century Gothic</a:t>
            </a:r>
            <a:endParaRPr b="0" i="0" sz="30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Arial</a:t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Lato</a:t>
            </a:r>
            <a:endParaRPr b="0" i="0" sz="3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6759900" y="1743275"/>
            <a:ext cx="14583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</a:t>
            </a:r>
            <a:endParaRPr sz="9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/>
          <p:nvPr/>
        </p:nvSpPr>
        <p:spPr>
          <a:xfrm>
            <a:off x="430009" y="933301"/>
            <a:ext cx="7215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Helvetica is one of the most popular fonts in the world.</a:t>
            </a:r>
            <a:endParaRPr b="1" i="0" sz="30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802074" y="3508925"/>
            <a:ext cx="6858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“The meaning is in the content of the type and not the typeface. And that is why we loved Helvetica.”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Wim Crouwel (Dutch graphic designer)</a:t>
            </a:r>
            <a:endParaRPr b="0" i="1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20 Famous logos made with helvetica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Helvetica documentary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/>
          <p:nvPr/>
        </p:nvSpPr>
        <p:spPr>
          <a:xfrm>
            <a:off x="430000" y="476100"/>
            <a:ext cx="70809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Leading</a:t>
            </a:r>
            <a:r>
              <a:rPr b="1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the vertical space between lines of type.</a:t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4"/>
          <p:cNvSpPr/>
          <p:nvPr/>
        </p:nvSpPr>
        <p:spPr>
          <a:xfrm>
            <a:off x="479420" y="2079501"/>
            <a:ext cx="5822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 example of a line with</a:t>
            </a:r>
            <a:endParaRPr b="0" i="0" sz="2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tight leading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4"/>
          <p:cNvSpPr/>
          <p:nvPr/>
        </p:nvSpPr>
        <p:spPr>
          <a:xfrm>
            <a:off x="403220" y="3374901"/>
            <a:ext cx="5822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 example of a line with</a:t>
            </a:r>
            <a:endParaRPr b="0" i="0" sz="2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regular leading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4"/>
          <p:cNvSpPr/>
          <p:nvPr/>
        </p:nvSpPr>
        <p:spPr>
          <a:xfrm>
            <a:off x="4670420" y="4213101"/>
            <a:ext cx="5822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 example of a line with</a:t>
            </a:r>
            <a:endParaRPr b="0" i="0" sz="2400" u="none" cap="none" strike="noStrike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loose leading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/>
          <p:nvPr/>
        </p:nvSpPr>
        <p:spPr>
          <a:xfrm>
            <a:off x="1011475" y="2152100"/>
            <a:ext cx="4874400" cy="242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304008"/>
            <a:ext cx="438150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5"/>
          <p:cNvSpPr/>
          <p:nvPr/>
        </p:nvSpPr>
        <p:spPr>
          <a:xfrm>
            <a:off x="430000" y="933300"/>
            <a:ext cx="70809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Tracking</a:t>
            </a: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 the horizontal space between letters.</a:t>
            </a:r>
            <a:endParaRPr b="1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/>
          <p:nvPr/>
        </p:nvSpPr>
        <p:spPr>
          <a:xfrm>
            <a:off x="430009" y="476101"/>
            <a:ext cx="7215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A few guidelines</a:t>
            </a:r>
            <a:endParaRPr b="1" i="0" sz="30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6"/>
          <p:cNvSpPr/>
          <p:nvPr/>
        </p:nvSpPr>
        <p:spPr>
          <a:xfrm>
            <a:off x="878275" y="2975525"/>
            <a:ext cx="79992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Don’t use too many fonts.  1-2 is a good rule of thumb.  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Type should be consistent and help create unity.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Utilize bold, italic, weights, sizes and colors to create contrast and interest (but not too many-- repeat elements).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Use pull quotes, drop caps, bullets, lines and other elements to create interest and organize information.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/>
          <p:nvPr/>
        </p:nvSpPr>
        <p:spPr>
          <a:xfrm>
            <a:off x="887199" y="1747250"/>
            <a:ext cx="7656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Sketching</a:t>
            </a: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is a graphic design fundamental.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Don’t overthink it.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463" y="636625"/>
            <a:ext cx="55530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800" y="1385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750" y="21675"/>
            <a:ext cx="4876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>
            <a:off x="286539" y="405185"/>
            <a:ext cx="4098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Contrast</a:t>
            </a:r>
            <a:endParaRPr b="1" i="0" sz="9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362739" y="1226418"/>
            <a:ext cx="7215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</a:t>
            </a:r>
            <a:r>
              <a:rPr b="1" i="0" lang="en" sz="23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contrast</a:t>
            </a:r>
            <a:r>
              <a:rPr b="0" i="0" lang="en" sz="2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add visual interest to your work</a:t>
            </a:r>
            <a:endParaRPr b="0" i="0" sz="2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828876" y="2401925"/>
            <a:ext cx="72153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Contrast is created when two elements are different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Grabs a reader's attention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Creates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ierarchy among elements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Direct a reader's eye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850" y="72325"/>
            <a:ext cx="58064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/>
          <p:nvPr/>
        </p:nvSpPr>
        <p:spPr>
          <a:xfrm>
            <a:off x="887199" y="1747250"/>
            <a:ext cx="76563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Let’s look at some modern(ish) </a:t>
            </a:r>
            <a:r>
              <a:rPr b="1" i="0" lang="en" sz="24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graphic design examples</a:t>
            </a: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and try to answer a few questions.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/>
          <p:nvPr/>
        </p:nvSpPr>
        <p:spPr>
          <a:xfrm>
            <a:off x="286552" y="786175"/>
            <a:ext cx="6761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you’re designing, think about...</a:t>
            </a:r>
            <a:endParaRPr b="1" i="0" sz="9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59"/>
          <p:cNvSpPr/>
          <p:nvPr/>
        </p:nvSpPr>
        <p:spPr>
          <a:xfrm>
            <a:off x="271500" y="953000"/>
            <a:ext cx="86010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is contrast used in this design?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elements are repeated?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alignment? What effect does it create?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is proximity used in the design?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is unity accomplished in this design?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the overall concept / idea behind this design?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362739" y="1074018"/>
            <a:ext cx="7215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Contrast can be used in many ways.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754" y="1660024"/>
            <a:ext cx="7444200" cy="31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/>
          <p:nvPr/>
        </p:nvSpPr>
        <p:spPr>
          <a:xfrm>
            <a:off x="286539" y="405185"/>
            <a:ext cx="4098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Contrast</a:t>
            </a:r>
            <a:endParaRPr b="1" i="0" sz="9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/>
          <p:nvPr/>
        </p:nvSpPr>
        <p:spPr>
          <a:xfrm>
            <a:off x="667539" y="1302618"/>
            <a:ext cx="7215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few rules.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28876" y="2361750"/>
            <a:ext cx="70563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Elements should be the same or very different.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All colors and elements must match and feel organic.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Too many contrasting elements is bad design. 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286539" y="405185"/>
            <a:ext cx="4098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Contrast</a:t>
            </a:r>
            <a:endParaRPr b="1" i="0" sz="9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8625" y="166550"/>
            <a:ext cx="4828800" cy="48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286539" y="405185"/>
            <a:ext cx="5018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prox     imity</a:t>
            </a:r>
            <a:endParaRPr b="1" i="0" sz="36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286539" y="1150218"/>
            <a:ext cx="7215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to group </a:t>
            </a:r>
            <a:r>
              <a:rPr b="1" i="0" lang="en" sz="24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related elements</a:t>
            </a:r>
            <a:endParaRPr b="1" i="0" sz="2400" u="none" cap="none" strike="noStrike">
              <a:solidFill>
                <a:srgbClr val="26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1"/>
          <p:cNvSpPr/>
          <p:nvPr/>
        </p:nvSpPr>
        <p:spPr>
          <a:xfrm>
            <a:off x="752675" y="2517500"/>
            <a:ext cx="77751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Move related elements together so they are seen as one unit/group.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Do not group unrelated items-- move them apart.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Useful to reduce the number of elements on a page.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"/>
          <p:cNvSpPr/>
          <p:nvPr/>
        </p:nvSpPr>
        <p:spPr>
          <a:xfrm>
            <a:off x="286551" y="693025"/>
            <a:ext cx="81183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26ADE4"/>
                </a:solidFill>
                <a:latin typeface="Montserrat"/>
                <a:ea typeface="Montserrat"/>
                <a:cs typeface="Montserrat"/>
                <a:sym typeface="Montserrat"/>
              </a:rPr>
              <a:t>Proximity:</a:t>
            </a:r>
            <a:r>
              <a:rPr b="0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Physical closeness implies a </a:t>
            </a: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relationship.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900" y="1885950"/>
            <a:ext cx="4163100" cy="19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9755" y="2101544"/>
            <a:ext cx="1264500" cy="12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